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9E8A-899F-4DA2-9722-BD17BBA7FAE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B817-F052-434A-B196-10020C8C6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07157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Картотека упражнений на развитие координационных способностей</a:t>
            </a:r>
            <a:endParaRPr lang="ru-RU" sz="2800" dirty="0"/>
          </a:p>
        </p:txBody>
      </p:sp>
      <p:pic>
        <p:nvPicPr>
          <p:cNvPr id="4" name="Рисунок 3" descr="C:\Users\98AF~1\AppData\Local\Temp\Rar$DI08.084\IMG_49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714776" cy="27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C:\Users\Наталья\AppData\Local\Microsoft\Windows\Temporary Internet Files\Content.IE5\T4TBDPW2\IMG_49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3571900" cy="25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Упражнения с мячами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071545"/>
          <a:ext cx="8001056" cy="5357851"/>
        </p:xfrm>
        <a:graphic>
          <a:graphicData uri="http://schemas.openxmlformats.org/drawingml/2006/table">
            <a:tbl>
              <a:tblPr/>
              <a:tblGrid>
                <a:gridCol w="666363"/>
                <a:gridCol w="3889990"/>
                <a:gridCol w="3444703"/>
              </a:tblGrid>
              <a:tr h="275454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</a:pPr>
                      <a:r>
                        <a:rPr lang="ru-RU" sz="1000" b="0" dirty="0">
                          <a:solidFill>
                            <a:srgbClr val="66666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000" b="0" dirty="0">
                          <a:latin typeface="Calibri"/>
                          <a:ea typeface="Times New Roman"/>
                          <a:cs typeface="Times New Roman"/>
                        </a:rPr>
                        <a:t>Упражнение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000" b="0" dirty="0">
                          <a:latin typeface="Calibri"/>
                          <a:ea typeface="Times New Roman"/>
                          <a:cs typeface="Times New Roman"/>
                        </a:rPr>
                        <a:t>Выполнение упражнения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69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п. - стойка ноги врозь, мяч в правой руке, держим снизу.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Подбрасывать мяч вверх и ловить правой рукой снизу.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держим мяч (теннисный) сверху.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317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п. – стойка ноги врозь, мяч в левой руке, держим снизу.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Подбрасывать мяч вверх и ловить левой рукой снизу.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держим мяч (теннисный) сверху.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3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п. - стойка ноги врозь, мяч (теннисный) в правой руке, держим сверху.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Ударяем мяч в пол, и ловить правой рукой снизу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0" name="Рисунок 2" descr="http://konspekta.net/poisk-ruru/baza13/1755709442430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1071570" cy="1571636"/>
          </a:xfrm>
          <a:prstGeom prst="rect">
            <a:avLst/>
          </a:prstGeom>
          <a:noFill/>
        </p:spPr>
      </p:pic>
      <p:pic>
        <p:nvPicPr>
          <p:cNvPr id="1029" name="Рисунок 1" descr="http://konspekta.net/poisk-ruru/baza13/1755709442430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929198"/>
            <a:ext cx="1528757" cy="1357322"/>
          </a:xfrm>
          <a:prstGeom prst="rect">
            <a:avLst/>
          </a:prstGeom>
          <a:noFill/>
        </p:spPr>
      </p:pic>
      <p:pic>
        <p:nvPicPr>
          <p:cNvPr id="1028" name="Рисунок 3" descr="http://konspekta.net/poisk-ruru/baza13/1755709442430.files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113540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09" y="428605"/>
          <a:ext cx="7429552" cy="5857915"/>
        </p:xfrm>
        <a:graphic>
          <a:graphicData uri="http://schemas.openxmlformats.org/drawingml/2006/table">
            <a:tbl>
              <a:tblPr/>
              <a:tblGrid>
                <a:gridCol w="618765"/>
                <a:gridCol w="3612134"/>
                <a:gridCol w="3198653"/>
              </a:tblGrid>
              <a:tr h="171451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(теннисный) в левой руке, держим сверху.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Ударяем мяч в пол, и ловить левой рукой снизу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руке, держим снизу.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Подбрасывать мяч вверх и ловить другой рукой (перебрасывать из руки в руку). Варианты: держать мяч (теннисный) сверху, менять захваты по ходу упражнения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Ударяем мяч в пол, выполняем ловлю другой рукой, выполняя переводы перед собой.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выполнять переводы (удары мяча в пол) за спиной, под ногами.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5" name="Рисунок 4" descr="http://konspekta.net/poisk-ruru/baza13/1755709442430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1686183" cy="1500198"/>
          </a:xfrm>
          <a:prstGeom prst="rect">
            <a:avLst/>
          </a:prstGeom>
          <a:noFill/>
        </p:spPr>
      </p:pic>
      <p:pic>
        <p:nvPicPr>
          <p:cNvPr id="23554" name="Рисунок 5" descr="http://konspekta.net/poisk-ruru/baza13/1755709442430.files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357430"/>
            <a:ext cx="1830238" cy="1714512"/>
          </a:xfrm>
          <a:prstGeom prst="rect">
            <a:avLst/>
          </a:prstGeom>
          <a:noFill/>
        </p:spPr>
      </p:pic>
      <p:pic>
        <p:nvPicPr>
          <p:cNvPr id="23553" name="Рисунок 6" descr="http://konspekta.net/poisk-ruru/baza13/1755709442430.files/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429132"/>
            <a:ext cx="1714512" cy="164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642918"/>
          <a:ext cx="7572428" cy="5643603"/>
        </p:xfrm>
        <a:graphic>
          <a:graphicData uri="http://schemas.openxmlformats.org/drawingml/2006/table">
            <a:tbl>
              <a:tblPr/>
              <a:tblGrid>
                <a:gridCol w="630665"/>
                <a:gridCol w="3681598"/>
                <a:gridCol w="3260165"/>
              </a:tblGrid>
              <a:tr h="188120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три хлопка в ладоши,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три хлопка в ладоши,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теннисного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20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три хлопка в ладоши,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Рисунок 7" descr="http://konspekta.net/poisk-ruru/baza13/1755709442430.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524" y="857232"/>
            <a:ext cx="1702062" cy="1571635"/>
          </a:xfrm>
          <a:prstGeom prst="rect">
            <a:avLst/>
          </a:prstGeom>
          <a:noFill/>
        </p:spPr>
      </p:pic>
      <p:pic>
        <p:nvPicPr>
          <p:cNvPr id="24578" name="Рисунок 8" descr="http://konspekta.net/poisk-ruru/baza13/1755709442430.files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14620"/>
            <a:ext cx="1787530" cy="1643074"/>
          </a:xfrm>
          <a:prstGeom prst="rect">
            <a:avLst/>
          </a:prstGeom>
          <a:noFill/>
        </p:spPr>
      </p:pic>
      <p:pic>
        <p:nvPicPr>
          <p:cNvPr id="24577" name="Рисунок 9" descr="http://konspekta.net/poisk-ruru/baza13/1755709442430.files/image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00570"/>
            <a:ext cx="1716376" cy="160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428604"/>
          <a:ext cx="7286676" cy="5715040"/>
        </p:xfrm>
        <a:graphic>
          <a:graphicData uri="http://schemas.openxmlformats.org/drawingml/2006/table">
            <a:tbl>
              <a:tblPr/>
              <a:tblGrid>
                <a:gridCol w="606865"/>
                <a:gridCol w="3542670"/>
                <a:gridCol w="3137141"/>
              </a:tblGrid>
              <a:tr h="185674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три хлопка в ладоши, поймать мяч двумя руками.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837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хлопок за спиной, хлопок перед собой, поймать мяч двумя руками.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4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хлопок за спиной, хлопок перед собой, поймать мяч двумя руками.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3" name="Рисунок 10" descr="http://konspekta.net/poisk-ruru/baza13/1755709442430.files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71480"/>
            <a:ext cx="1643074" cy="1571636"/>
          </a:xfrm>
          <a:prstGeom prst="rect">
            <a:avLst/>
          </a:prstGeom>
          <a:noFill/>
        </p:spPr>
      </p:pic>
      <p:pic>
        <p:nvPicPr>
          <p:cNvPr id="25602" name="Рисунок 11" descr="http://konspekta.net/poisk-ruru/baza13/1755709442430.files/image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00306"/>
            <a:ext cx="2076449" cy="1532829"/>
          </a:xfrm>
          <a:prstGeom prst="rect">
            <a:avLst/>
          </a:prstGeom>
          <a:noFill/>
        </p:spPr>
      </p:pic>
      <p:pic>
        <p:nvPicPr>
          <p:cNvPr id="25601" name="Рисунок 12" descr="http://konspekta.net/poisk-ruru/baza13/1755709442430.files/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00570"/>
            <a:ext cx="24765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57166"/>
          <a:ext cx="7715304" cy="6229699"/>
        </p:xfrm>
        <a:graphic>
          <a:graphicData uri="http://schemas.openxmlformats.org/drawingml/2006/table">
            <a:tbl>
              <a:tblPr/>
              <a:tblGrid>
                <a:gridCol w="642563"/>
                <a:gridCol w="3751063"/>
                <a:gridCol w="3321678"/>
              </a:tblGrid>
              <a:tr h="2303875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хлопок за спиной, хлопок перед собой,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89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хлопок за спиной, хлопок перед собой,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89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присесть, коснуться пола ладошками, встать, поймать мяч.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7" name="Рисунок 13" descr="http://konspekta.net/poisk-ruru/baza13/1755709442430.files/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0042"/>
            <a:ext cx="2457450" cy="1809750"/>
          </a:xfrm>
          <a:prstGeom prst="rect">
            <a:avLst/>
          </a:prstGeom>
          <a:noFill/>
        </p:spPr>
      </p:pic>
      <p:pic>
        <p:nvPicPr>
          <p:cNvPr id="26626" name="Рисунок 14" descr="http://konspekta.net/poisk-ruru/baza13/1755709442430.files/image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58"/>
            <a:ext cx="2819398" cy="1636938"/>
          </a:xfrm>
          <a:prstGeom prst="rect">
            <a:avLst/>
          </a:prstGeom>
          <a:noFill/>
        </p:spPr>
      </p:pic>
      <p:pic>
        <p:nvPicPr>
          <p:cNvPr id="26625" name="Рисунок 15" descr="http://konspekta.net/poisk-ruru/baza13/1755709442430.files/image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714884"/>
            <a:ext cx="1866899" cy="167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14355"/>
          <a:ext cx="8143932" cy="5572164"/>
        </p:xfrm>
        <a:graphic>
          <a:graphicData uri="http://schemas.openxmlformats.org/drawingml/2006/table">
            <a:tbl>
              <a:tblPr/>
              <a:tblGrid>
                <a:gridCol w="678262"/>
                <a:gridCol w="3959455"/>
                <a:gridCol w="3506215"/>
              </a:tblGrid>
              <a:tr h="185738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присесть, коснуться пола ладошками, встать, поймать мяч.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присесть, коснуться пола ладошками, встать, поймать мяч.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присесть, коснуться пола ладошками, встать поймать мяч.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1" name="Рисунок 16" descr="http://konspekta.net/poisk-ruru/baza13/1755709442430.files/image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85794"/>
            <a:ext cx="1962150" cy="1781175"/>
          </a:xfrm>
          <a:prstGeom prst="rect">
            <a:avLst/>
          </a:prstGeom>
          <a:noFill/>
        </p:spPr>
      </p:pic>
      <p:pic>
        <p:nvPicPr>
          <p:cNvPr id="27650" name="Рисунок 17" descr="http://konspekta.net/poisk-ruru/baza13/1755709442430.files/image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14620"/>
            <a:ext cx="1819274" cy="1676398"/>
          </a:xfrm>
          <a:prstGeom prst="rect">
            <a:avLst/>
          </a:prstGeom>
          <a:noFill/>
        </p:spPr>
      </p:pic>
      <p:pic>
        <p:nvPicPr>
          <p:cNvPr id="27649" name="Рисунок 18" descr="http://konspekta.net/poisk-ruru/baza13/1755709442430.files/image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92338"/>
            <a:ext cx="1981197" cy="155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357165"/>
          <a:ext cx="8215370" cy="5786478"/>
        </p:xfrm>
        <a:graphic>
          <a:graphicData uri="http://schemas.openxmlformats.org/drawingml/2006/table">
            <a:tbl>
              <a:tblPr/>
              <a:tblGrid>
                <a:gridCol w="684212"/>
                <a:gridCol w="3994186"/>
                <a:gridCol w="3536972"/>
              </a:tblGrid>
              <a:tr h="192882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выполнить хлопок и одновременно поворот на 90º, поймать мяч правой рукой.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выполнить хлопок и одновременно поворот на 90º, поймать мяч правой рукой.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выполнить хлопок и одновременно поворот на 90º, поймать мяч левой рукой.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5" name="Рисунок 21" descr="http://konspekta.net/poisk-ruru/baza13/1755709442430.files/image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00042"/>
            <a:ext cx="1904998" cy="1785950"/>
          </a:xfrm>
          <a:prstGeom prst="rect">
            <a:avLst/>
          </a:prstGeom>
          <a:noFill/>
        </p:spPr>
      </p:pic>
      <p:pic>
        <p:nvPicPr>
          <p:cNvPr id="28674" name="Рисунок 20" descr="http://konspekta.net/poisk-ruru/baza13/1755709442430.files/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357430"/>
            <a:ext cx="2219325" cy="1685925"/>
          </a:xfrm>
          <a:prstGeom prst="rect">
            <a:avLst/>
          </a:prstGeom>
          <a:noFill/>
        </p:spPr>
      </p:pic>
      <p:pic>
        <p:nvPicPr>
          <p:cNvPr id="28673" name="Рисунок 19" descr="http://konspekta.net/poisk-ruru/baza13/1755709442430.files/image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256"/>
            <a:ext cx="2066925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642916"/>
          <a:ext cx="7572428" cy="5972450"/>
        </p:xfrm>
        <a:graphic>
          <a:graphicData uri="http://schemas.openxmlformats.org/drawingml/2006/table">
            <a:tbl>
              <a:tblPr/>
              <a:tblGrid>
                <a:gridCol w="630664"/>
                <a:gridCol w="3681598"/>
                <a:gridCol w="3260166"/>
              </a:tblGrid>
              <a:tr h="219671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выполнить хлопок и одновременно поворот на 90º, поймать мяч левой рукой.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количество хлопков и способ ловли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9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высоко вверх, сделать поворот на 360º,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угол поворота и способ ловли мяча могут меняться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9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сделать поворот на 360º,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угол поворота и способ ловли мяча могут меняться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9" name="Рисунок 22" descr="http://konspekta.net/poisk-ruru/baza13/1755709442430.files/image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14356"/>
            <a:ext cx="2419350" cy="1819275"/>
          </a:xfrm>
          <a:prstGeom prst="rect">
            <a:avLst/>
          </a:prstGeom>
          <a:noFill/>
        </p:spPr>
      </p:pic>
      <p:pic>
        <p:nvPicPr>
          <p:cNvPr id="29698" name="Рисунок 23" descr="http://konspekta.net/poisk-ruru/baza13/1755709442430.files/image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928934"/>
            <a:ext cx="1947860" cy="1601753"/>
          </a:xfrm>
          <a:prstGeom prst="rect">
            <a:avLst/>
          </a:prstGeom>
          <a:noFill/>
        </p:spPr>
      </p:pic>
      <p:pic>
        <p:nvPicPr>
          <p:cNvPr id="29697" name="Рисунок 24" descr="http://konspekta.net/poisk-ruru/baza13/1755709442430.files/image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857760"/>
            <a:ext cx="1928826" cy="1409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428604"/>
          <a:ext cx="8286808" cy="5929353"/>
        </p:xfrm>
        <a:graphic>
          <a:graphicData uri="http://schemas.openxmlformats.org/drawingml/2006/table">
            <a:tbl>
              <a:tblPr/>
              <a:tblGrid>
                <a:gridCol w="690161"/>
                <a:gridCol w="3841691"/>
                <a:gridCol w="3754956"/>
              </a:tblGrid>
              <a:tr h="197645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-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высоко вверх, сделать поворот на 360º,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угол поворота и способ ловли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45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-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сделать поворот на 360º, поймать мяч двумя руками.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угол поворота и способ ловли мяча могут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45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Мяч заводим за спину, перебрасываем через левое плечо и ловим правой рукой.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3" name="Рисунок 25" descr="http://konspekta.net/poisk-ruru/baza13/1755709442430.files/image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71480"/>
            <a:ext cx="1928826" cy="1668348"/>
          </a:xfrm>
          <a:prstGeom prst="rect">
            <a:avLst/>
          </a:prstGeom>
          <a:noFill/>
        </p:spPr>
      </p:pic>
      <p:pic>
        <p:nvPicPr>
          <p:cNvPr id="30722" name="Рисунок 26" descr="http://konspekta.net/poisk-ruru/baza13/1755709442430.files/image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00306"/>
            <a:ext cx="2105023" cy="1618185"/>
          </a:xfrm>
          <a:prstGeom prst="rect">
            <a:avLst/>
          </a:prstGeom>
          <a:noFill/>
        </p:spPr>
      </p:pic>
      <p:pic>
        <p:nvPicPr>
          <p:cNvPr id="30721" name="Рисунок 27" descr="http://konspekta.net/poisk-ruru/baza13/1755709442430.files/image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00570"/>
            <a:ext cx="236220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85729"/>
          <a:ext cx="7786742" cy="6000791"/>
        </p:xfrm>
        <a:graphic>
          <a:graphicData uri="http://schemas.openxmlformats.org/drawingml/2006/table">
            <a:tbl>
              <a:tblPr/>
              <a:tblGrid>
                <a:gridCol w="648513"/>
                <a:gridCol w="3785795"/>
                <a:gridCol w="3352434"/>
              </a:tblGrid>
              <a:tr h="176493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Мяч заводим за спину, перебрасываем через правое плечо и ловим левой рукой.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92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сесть на пол, поймать мяч. Подбросить мяч вверх, встать, поймать мяч правой рукой.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926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сесть на пол, поймать мяч. Подбросить мяч вверх, встать, поймать мяч правой рукой.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7" name="Рисунок 28" descr="http://konspekta.net/poisk-ruru/baza13/1755709442430.files/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468" y="428604"/>
            <a:ext cx="2082118" cy="1571636"/>
          </a:xfrm>
          <a:prstGeom prst="rect">
            <a:avLst/>
          </a:prstGeom>
          <a:noFill/>
        </p:spPr>
      </p:pic>
      <p:pic>
        <p:nvPicPr>
          <p:cNvPr id="31746" name="Рисунок 29" descr="http://konspekta.net/poisk-ruru/baza13/1755709442430.files/image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786082" cy="1643074"/>
          </a:xfrm>
          <a:prstGeom prst="rect">
            <a:avLst/>
          </a:prstGeom>
          <a:noFill/>
        </p:spPr>
      </p:pic>
      <p:pic>
        <p:nvPicPr>
          <p:cNvPr id="31745" name="Рисунок 30" descr="http://konspekta.net/poisk-ruru/baza13/1755709442430.files/image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357694"/>
            <a:ext cx="282892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000" dirty="0" smtClean="0"/>
              <a:t>УПРАЖНЕНИЯ НА СТЕПАХ  (КОМПЛЕКС 1)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Подготовительная часть.</a:t>
            </a:r>
          </a:p>
          <a:p>
            <a:pPr lvl="0">
              <a:buNone/>
            </a:pPr>
            <a:r>
              <a:rPr lang="ru-RU" dirty="0"/>
              <a:t>Ходьба обычная на </a:t>
            </a:r>
            <a:r>
              <a:rPr lang="ru-RU" dirty="0" smtClean="0"/>
              <a:t>месте</a:t>
            </a:r>
            <a:endParaRPr lang="ru-RU" dirty="0"/>
          </a:p>
          <a:p>
            <a:pPr lvl="0">
              <a:buNone/>
            </a:pPr>
            <a:r>
              <a:rPr lang="ru-RU" dirty="0"/>
              <a:t>Ходьба на степе.</a:t>
            </a:r>
          </a:p>
          <a:p>
            <a:pPr lvl="0">
              <a:buNone/>
            </a:pPr>
            <a:r>
              <a:rPr lang="ru-RU" dirty="0"/>
              <a:t>Сделать приставной шаг назад со степа на пол и обратно на степ, с правой ноги, бодро работая руками.</a:t>
            </a:r>
          </a:p>
          <a:p>
            <a:pPr lvl="0">
              <a:buNone/>
            </a:pPr>
            <a:r>
              <a:rPr lang="ru-RU" dirty="0"/>
              <a:t>Приставной шаг назад со степа, вперёд со степа.</a:t>
            </a:r>
          </a:p>
          <a:p>
            <a:pPr lvl="0">
              <a:buNone/>
            </a:pPr>
            <a:r>
              <a:rPr lang="ru-RU" dirty="0" smtClean="0"/>
              <a:t>Ходьба </a:t>
            </a:r>
            <a:r>
              <a:rPr lang="ru-RU" dirty="0"/>
              <a:t>на степе; руки поочерёдно движутся вперёд, вверх, вперёд, вниз.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Основная часть.</a:t>
            </a:r>
          </a:p>
          <a:p>
            <a:pPr lvl="0">
              <a:buNone/>
            </a:pPr>
            <a:r>
              <a:rPr lang="ru-RU" dirty="0"/>
              <a:t>Шаги со степа на степ. Руки в стороны, руки к плечам, в стороны.</a:t>
            </a:r>
          </a:p>
          <a:p>
            <a:pPr lvl="0">
              <a:buNone/>
            </a:pPr>
            <a:r>
              <a:rPr lang="ru-RU" dirty="0"/>
              <a:t>Ходьба на степе, руки к плечам, локти отведены в стороны. Круговые движения согнутыми руками вперёд и назад.</a:t>
            </a:r>
          </a:p>
          <a:p>
            <a:pPr lvl="0">
              <a:buNone/>
            </a:pPr>
            <a:r>
              <a:rPr lang="ru-RU" dirty="0"/>
              <a:t>Ходьба на степе, руки внизу вдоль туловища, плечи верх, плечи назад, плечи вниз.</a:t>
            </a:r>
          </a:p>
          <a:p>
            <a:pPr lvl="0">
              <a:buNone/>
            </a:pPr>
            <a:r>
              <a:rPr lang="ru-RU" dirty="0"/>
              <a:t>И.п.: стойка на степе, правая рука на пояс, левая вниз.</a:t>
            </a:r>
          </a:p>
          <a:p>
            <a:pPr>
              <a:buNone/>
            </a:pPr>
            <a:r>
              <a:rPr lang="ru-RU" dirty="0"/>
              <a:t>1 – шаг правой ногой в сторону со степа; левая рука через сторону вверх;</a:t>
            </a:r>
          </a:p>
          <a:p>
            <a:pPr>
              <a:buNone/>
            </a:pPr>
            <a:r>
              <a:rPr lang="ru-RU" dirty="0"/>
              <a:t>2 – приставить левую ногу к правой, левую руку вниз;</a:t>
            </a:r>
          </a:p>
          <a:p>
            <a:pPr>
              <a:buNone/>
            </a:pPr>
            <a:r>
              <a:rPr lang="ru-RU" dirty="0"/>
              <a:t>3 – правую руку вниз, левой ногой встать на степ;</a:t>
            </a:r>
          </a:p>
          <a:p>
            <a:pPr>
              <a:buNone/>
            </a:pPr>
            <a:r>
              <a:rPr lang="ru-RU" dirty="0"/>
              <a:t>4 – левую руку на пояс, приставить правую ногу к левой;</a:t>
            </a:r>
          </a:p>
          <a:p>
            <a:pPr>
              <a:buNone/>
            </a:pPr>
            <a:r>
              <a:rPr lang="ru-RU" dirty="0"/>
              <a:t>5 – 8 – то же, что на счёт 1 – 4, но в другую сторону.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500043"/>
          <a:ext cx="8072494" cy="5857914"/>
        </p:xfrm>
        <a:graphic>
          <a:graphicData uri="http://schemas.openxmlformats.org/drawingml/2006/table">
            <a:tbl>
              <a:tblPr/>
              <a:tblGrid>
                <a:gridCol w="672312"/>
                <a:gridCol w="3924722"/>
                <a:gridCol w="3475460"/>
              </a:tblGrid>
              <a:tr h="195263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Подбросить мяч вверх, сесть на пол, поймать мяч. Подбросить мяч вверх, встать, поймать мяч левой рукой.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3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стойка ноги врозь, мяч в левой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Ударить мяч в пол, сесть на пол, поймать мяч. Подбросить мяч вверх, встать, поймать мяч левой рукой.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ловли мяча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63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стоя правая нога впереди левая сзади, мяч в правой руке.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Выполняя прыжок со сменой ног, подбрасываем мяч вверх и ловим его левой рукой (перебрасываем из руки в руку).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прыжка может меняться.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1" name="Рисунок 31" descr="http://konspekta.net/poisk-ruru/baza13/1755709442430.files/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060" y="571480"/>
            <a:ext cx="2879995" cy="1643074"/>
          </a:xfrm>
          <a:prstGeom prst="rect">
            <a:avLst/>
          </a:prstGeom>
          <a:noFill/>
        </p:spPr>
      </p:pic>
      <p:pic>
        <p:nvPicPr>
          <p:cNvPr id="32770" name="Рисунок 32" descr="http://konspekta.net/poisk-ruru/baza13/1755709442430.files/image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71744"/>
            <a:ext cx="2733675" cy="1643074"/>
          </a:xfrm>
          <a:prstGeom prst="rect">
            <a:avLst/>
          </a:prstGeom>
          <a:noFill/>
        </p:spPr>
      </p:pic>
      <p:pic>
        <p:nvPicPr>
          <p:cNvPr id="32769" name="Рисунок 33" descr="http://konspekta.net/poisk-ruru/baza13/1755709442430.files/image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72008"/>
            <a:ext cx="2362200" cy="161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71480"/>
          <a:ext cx="8286808" cy="5715040"/>
        </p:xfrm>
        <a:graphic>
          <a:graphicData uri="http://schemas.openxmlformats.org/drawingml/2006/table">
            <a:tbl>
              <a:tblPr/>
              <a:tblGrid>
                <a:gridCol w="690161"/>
                <a:gridCol w="4028919"/>
                <a:gridCol w="3567728"/>
              </a:tblGrid>
              <a:tr h="210554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стоя правая нога впереди левая сзади, мяч в правой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Выполняя прыжок со сменой ног, ударяем мяч в пол, и ловим его левой рукой (выполняем переводы перед собой).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прыжка и способ перевода мяча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5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основная стойка, мяч в правой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Выполняя прыжок на месте на двух ногах, подбрасываем мяч вверх, делаем хлопок руками, ловим мяч правой рукой.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прыжка и количество хлопков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50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И. п. – основная стойка, мяч в левой руке.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Выполняя прыжки ноги врозь ноги вместе, подбрасываем мяч вверх, делаем хлопок руками, ловим мяч левой рукой.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Варианты: способ прыжка и количество хлопков могут меняться.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08" marR="64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795" name="Рисунок 34" descr="http://konspekta.net/poisk-ruru/baza13/1755709442430.files/image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14356"/>
            <a:ext cx="2414587" cy="1915017"/>
          </a:xfrm>
          <a:prstGeom prst="rect">
            <a:avLst/>
          </a:prstGeom>
          <a:noFill/>
        </p:spPr>
      </p:pic>
      <p:pic>
        <p:nvPicPr>
          <p:cNvPr id="33794" name="Рисунок 35" descr="http://konspekta.net/poisk-ruru/baza13/1755709442430.files/image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86058"/>
            <a:ext cx="1995486" cy="1548222"/>
          </a:xfrm>
          <a:prstGeom prst="rect">
            <a:avLst/>
          </a:prstGeom>
          <a:noFill/>
        </p:spPr>
      </p:pic>
      <p:pic>
        <p:nvPicPr>
          <p:cNvPr id="33793" name="Рисунок 36" descr="http://konspekta.net/poisk-ruru/baza13/1755709442430.files/image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188" y="4643446"/>
            <a:ext cx="2024620" cy="156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400" dirty="0" smtClean="0"/>
              <a:t>УПРАЖНЕНИЯ НА СТЕПАХ  (КОМПЛЕКС 2)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Подготовительная часть.</a:t>
            </a:r>
          </a:p>
          <a:p>
            <a:pPr lvl="0">
              <a:buNone/>
            </a:pPr>
            <a:r>
              <a:rPr lang="ru-RU" dirty="0"/>
              <a:t>И.п.: стоя на степе боком, руки опущены. Во время ходьбы на месте поднять обе руки вперёд и вверх; при этом голову приподнять; вернуться в и.п. (5 раз).</a:t>
            </a:r>
          </a:p>
          <a:p>
            <a:pPr lvl="0">
              <a:buNone/>
            </a:pPr>
            <a:r>
              <a:rPr lang="ru-RU" dirty="0"/>
              <a:t>Шагая на степе, из положения руки за головой разводить их в стороны с поворотом туловища вправо-влево (5 раз).</a:t>
            </a:r>
          </a:p>
          <a:p>
            <a:pPr lvl="0">
              <a:buNone/>
            </a:pPr>
            <a:r>
              <a:rPr lang="ru-RU" dirty="0"/>
              <a:t>Встать на степах друг за другом («паровозиком»). Сделать шаг со степа назад (вперёд), одновременно опуская и поднимая плечи.</a:t>
            </a:r>
          </a:p>
          <a:p>
            <a:pPr lvl="0">
              <a:buNone/>
            </a:pPr>
            <a:r>
              <a:rPr lang="ru-RU" dirty="0"/>
              <a:t>Повернуться кругом, повторить то же (по 6 раз).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Основная часть.</a:t>
            </a:r>
          </a:p>
          <a:p>
            <a:pPr>
              <a:buNone/>
            </a:pPr>
            <a:r>
              <a:rPr lang="ru-RU" b="1" dirty="0"/>
              <a:t>1.И.п.: шаг со степа правой ногой, левая на степе.</a:t>
            </a:r>
            <a:endParaRPr lang="ru-RU" dirty="0"/>
          </a:p>
          <a:p>
            <a:pPr>
              <a:buNone/>
            </a:pPr>
            <a:r>
              <a:rPr lang="ru-RU" dirty="0"/>
              <a:t>1 – поворот туловища направо, правую руку в </a:t>
            </a:r>
            <a:r>
              <a:rPr lang="ru-RU" dirty="0" smtClean="0"/>
              <a:t>сторону ладонью </a:t>
            </a:r>
            <a:r>
              <a:rPr lang="ru-RU" dirty="0"/>
              <a:t>кверху;</a:t>
            </a:r>
          </a:p>
          <a:p>
            <a:pPr>
              <a:buNone/>
            </a:pPr>
            <a:r>
              <a:rPr lang="ru-RU" dirty="0"/>
              <a:t>2 – вернуться в и.п.;</a:t>
            </a:r>
          </a:p>
          <a:p>
            <a:pPr>
              <a:buNone/>
            </a:pPr>
            <a:r>
              <a:rPr lang="ru-RU" dirty="0"/>
              <a:t>3 – 4 – тоже в другую сторону.</a:t>
            </a:r>
          </a:p>
          <a:p>
            <a:pPr>
              <a:buNone/>
            </a:pPr>
            <a:r>
              <a:rPr lang="ru-RU" b="1" dirty="0"/>
              <a:t>2. Стоя на коленях на степе, руки в стороны.</a:t>
            </a:r>
            <a:endParaRPr lang="ru-RU" dirty="0"/>
          </a:p>
          <a:p>
            <a:pPr>
              <a:buNone/>
            </a:pPr>
            <a:r>
              <a:rPr lang="ru-RU" dirty="0"/>
              <a:t>1 – прогибаясь и поворачивая туловище направо, пальцами левой руки коснуться пяток;</a:t>
            </a:r>
          </a:p>
          <a:p>
            <a:pPr>
              <a:buNone/>
            </a:pPr>
            <a:r>
              <a:rPr lang="ru-RU" dirty="0"/>
              <a:t>2 – и.п.;</a:t>
            </a:r>
          </a:p>
          <a:p>
            <a:pPr>
              <a:buNone/>
            </a:pPr>
            <a:r>
              <a:rPr lang="ru-RU" dirty="0"/>
              <a:t>3 – 4 – то же в другую сторону.</a:t>
            </a:r>
          </a:p>
          <a:p>
            <a:pPr>
              <a:buNone/>
            </a:pPr>
            <a:r>
              <a:rPr lang="ru-RU" b="1" dirty="0"/>
              <a:t>3. И.п.: сидя, руками держаться за края степа.</a:t>
            </a:r>
            <a:endParaRPr lang="ru-RU" dirty="0"/>
          </a:p>
          <a:p>
            <a:pPr>
              <a:buNone/>
            </a:pPr>
            <a:r>
              <a:rPr lang="ru-RU" dirty="0"/>
              <a:t>1 – 2 – поднять тело и прогнуться;</a:t>
            </a:r>
          </a:p>
          <a:p>
            <a:pPr>
              <a:buNone/>
            </a:pPr>
            <a:r>
              <a:rPr lang="ru-RU" dirty="0"/>
              <a:t>3 – 4 – вернуться в и.п.</a:t>
            </a:r>
          </a:p>
          <a:p>
            <a:pPr>
              <a:buNone/>
            </a:pPr>
            <a:r>
              <a:rPr lang="ru-RU" b="1" dirty="0"/>
              <a:t>4. И.п.: сидя на степе, ноги врозь, руки согнуты и сплетены перед грудью (пальцами левой руки обхватить правый локоть, а пальцами правой руки – левый локоть).</a:t>
            </a:r>
            <a:endParaRPr lang="ru-RU" dirty="0"/>
          </a:p>
          <a:p>
            <a:pPr>
              <a:buNone/>
            </a:pPr>
            <a:r>
              <a:rPr lang="ru-RU" dirty="0"/>
              <a:t>1 – 3 – три пружинистых наклона вперёд, стараясь коснуться предплечьями пола как можно дальше, ноги в коленях не сгибать;</a:t>
            </a:r>
          </a:p>
          <a:p>
            <a:pPr>
              <a:buNone/>
            </a:pPr>
            <a:r>
              <a:rPr lang="ru-RU" dirty="0"/>
              <a:t>4 – вернуться в и.п.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УПРАЖНЕНИЯ НА СТЕПАХ  (КОМПЛЕКС 3)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/>
              <a:t>Подготовительная часть.</a:t>
            </a:r>
          </a:p>
          <a:p>
            <a:pPr lvl="0">
              <a:buNone/>
            </a:pPr>
            <a:r>
              <a:rPr lang="ru-RU" sz="3400" dirty="0"/>
              <a:t>Ходьба и бег змейкой вокруг степов.</a:t>
            </a:r>
          </a:p>
          <a:p>
            <a:pPr lvl="0">
              <a:buNone/>
            </a:pPr>
            <a:r>
              <a:rPr lang="ru-RU" sz="3400" dirty="0"/>
              <a:t>Ходьба с перешагиванием через степы.</a:t>
            </a:r>
          </a:p>
          <a:p>
            <a:pPr>
              <a:buNone/>
            </a:pPr>
            <a:r>
              <a:rPr lang="ru-RU" sz="3400" dirty="0"/>
              <a:t>Основная часть.</a:t>
            </a:r>
          </a:p>
          <a:p>
            <a:pPr lvl="0">
              <a:buNone/>
            </a:pPr>
            <a:r>
              <a:rPr lang="ru-RU" sz="3400" b="1" dirty="0"/>
              <a:t>И.п.: упор присев на степе.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1 – 2 – ноги поочерёдно (правую, затем левую) отставить назад, упор лежа;</a:t>
            </a:r>
          </a:p>
          <a:p>
            <a:pPr>
              <a:buNone/>
            </a:pPr>
            <a:r>
              <a:rPr lang="ru-RU" sz="3400" dirty="0"/>
              <a:t>3 – 4 – поочерёдно сгибая ноги, вернуться в и.п. Руки должны быть прямыми, плечи не опускать.</a:t>
            </a:r>
          </a:p>
          <a:p>
            <a:pPr>
              <a:buNone/>
            </a:pPr>
            <a:r>
              <a:rPr lang="ru-RU" sz="3400" b="1" dirty="0"/>
              <a:t>2. И.п.: упор присев на правой ноге на степе, левую – назад на носок.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1 – 4 – пружинить на ноге;</a:t>
            </a:r>
          </a:p>
          <a:p>
            <a:pPr>
              <a:buNone/>
            </a:pPr>
            <a:r>
              <a:rPr lang="ru-RU" sz="3400" dirty="0"/>
              <a:t>5 – подтянуть левую ногу к </a:t>
            </a:r>
            <a:r>
              <a:rPr lang="ru-RU" sz="3400" dirty="0" err="1"/>
              <a:t>степ-платформе</a:t>
            </a:r>
            <a:r>
              <a:rPr lang="ru-RU" sz="3400" dirty="0"/>
              <a:t>, поднять руки верх, потянуться. То же левой ногой.</a:t>
            </a:r>
          </a:p>
          <a:p>
            <a:pPr>
              <a:buNone/>
            </a:pPr>
            <a:r>
              <a:rPr lang="ru-RU" sz="3400" b="1" dirty="0"/>
              <a:t>3. Шаг правой ногой на степ, левой выполнить мах назад.</a:t>
            </a:r>
            <a:endParaRPr lang="ru-RU" sz="3400" dirty="0"/>
          </a:p>
          <a:p>
            <a:pPr>
              <a:buNone/>
            </a:pPr>
            <a:r>
              <a:rPr lang="ru-RU" sz="3400" b="1" dirty="0"/>
              <a:t>4. Шаг правой ногой на степ, левую подтянуть как можно выше к груди, затем поменять ногу.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5. Упражнения  для профилактики плоскостопия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УПРАЖНЕНИЯ НА СТЕПАХ  (КОМПЛЕКС 4)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Подготовительная часть.</a:t>
            </a:r>
          </a:p>
          <a:p>
            <a:pPr lvl="0">
              <a:buNone/>
            </a:pPr>
            <a:r>
              <a:rPr lang="ru-RU" dirty="0"/>
              <a:t>Ходьба обычная на месте. (Дети должны почувствовать музыку, уловить темп движения, соответственно  настроиться).</a:t>
            </a:r>
          </a:p>
          <a:p>
            <a:pPr lvl="0">
              <a:buNone/>
            </a:pPr>
            <a:r>
              <a:rPr lang="ru-RU" dirty="0"/>
              <a:t>Ходьба на степе.</a:t>
            </a:r>
          </a:p>
          <a:p>
            <a:pPr lvl="0">
              <a:buNone/>
            </a:pPr>
            <a:r>
              <a:rPr lang="ru-RU" dirty="0"/>
              <a:t>Сделать приставной шаг назад со степа на пол и обратно на степ, с правой ноги, бодро работая руками.</a:t>
            </a:r>
          </a:p>
          <a:p>
            <a:pPr lvl="0">
              <a:buNone/>
            </a:pPr>
            <a:r>
              <a:rPr lang="ru-RU" dirty="0"/>
              <a:t>Приставной шаг назад со степа, вперёд со степа.</a:t>
            </a:r>
          </a:p>
          <a:p>
            <a:pPr lvl="0">
              <a:buNone/>
            </a:pPr>
            <a:r>
              <a:rPr lang="ru-RU" dirty="0" smtClean="0"/>
              <a:t>Ходьба </a:t>
            </a:r>
            <a:r>
              <a:rPr lang="ru-RU" dirty="0"/>
              <a:t>на степе; руки поочерёдно движутся вперёд, вверх, вперёд, вниз.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Основная часть.</a:t>
            </a:r>
          </a:p>
          <a:p>
            <a:pPr lvl="0">
              <a:buNone/>
            </a:pPr>
            <a:r>
              <a:rPr lang="ru-RU" dirty="0"/>
              <a:t>Ходьба на степе. Руки рисуют поочерёдно большие круги вдоль туловища, пальцы сжаты в кулаки.</a:t>
            </a:r>
          </a:p>
          <a:p>
            <a:pPr lvl="0">
              <a:buNone/>
            </a:pPr>
            <a:r>
              <a:rPr lang="ru-RU" dirty="0"/>
              <a:t>Шаг на степ – со степа. Кисти рук поочерёдно рисуют маленькие круги вдоль туловища. (№ 1-2  - повторить 3 раза).</a:t>
            </a:r>
          </a:p>
          <a:p>
            <a:pPr lvl="0">
              <a:buNone/>
            </a:pPr>
            <a:r>
              <a:rPr lang="ru-RU" dirty="0"/>
              <a:t>Приставной шаг на степе вправо – влево. Одновременно прямые руки поднимаются вперёд – опускаются вниз.</a:t>
            </a:r>
          </a:p>
          <a:p>
            <a:pPr lvl="0">
              <a:buNone/>
            </a:pPr>
            <a:r>
              <a:rPr lang="ru-RU" dirty="0"/>
              <a:t>Приставной шаг на степе вправо – влево с полуприседанием (шаг – присесть). Кисти рук, согнутых в локтях, идут к плечам, затем вниз.</a:t>
            </a:r>
          </a:p>
          <a:p>
            <a:pPr lvl="0">
              <a:buNone/>
            </a:pPr>
            <a:r>
              <a:rPr lang="ru-RU" dirty="0"/>
              <a:t>Ходьба на степе с высоким подниманием колен. Одновременно выполняются хлопки прямыми руками перед собой и за спиной.</a:t>
            </a:r>
          </a:p>
          <a:p>
            <a:pPr lvl="0">
              <a:buNone/>
            </a:pPr>
            <a:r>
              <a:rPr lang="ru-RU" dirty="0"/>
              <a:t>Шаг на степ – со степа с хлопками прямыми руками перед собой и за спиной. (№ 3,4,5,6 – повторить 3 раза).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УПРАЖНЕНИЯ НА СТЕПАХ  (КОМПЛЕКС 5)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Подготовительная часть.</a:t>
            </a:r>
          </a:p>
          <a:p>
            <a:pPr lvl="0">
              <a:buNone/>
            </a:pPr>
            <a:r>
              <a:rPr lang="ru-RU" sz="1800" dirty="0"/>
              <a:t>И.п.: стоя на степе боком, руки опущены. Во время ходьбы на месте поднять обе руки вперёд и вверх; при этом голову приподнять; вернуться в и.п. (5 раз).</a:t>
            </a:r>
          </a:p>
          <a:p>
            <a:pPr lvl="0">
              <a:buNone/>
            </a:pPr>
            <a:r>
              <a:rPr lang="ru-RU" sz="1800" dirty="0"/>
              <a:t>Шагая на степе, из положения руки за головой разводить их в стороны с поворотом туловища вправо-влево (5 раз).</a:t>
            </a:r>
          </a:p>
          <a:p>
            <a:pPr lvl="0">
              <a:buNone/>
            </a:pPr>
            <a:r>
              <a:rPr lang="ru-RU" sz="1800" dirty="0"/>
              <a:t>Встать на степах друг за другом («паровозиком»). Сделать шаг со степа назад (вперёд), одновременно опуская и поднимая плечи.</a:t>
            </a:r>
          </a:p>
          <a:p>
            <a:pPr lvl="0">
              <a:buNone/>
            </a:pPr>
            <a:r>
              <a:rPr lang="ru-RU" sz="1800" dirty="0"/>
              <a:t>Повернуться кругом, повторить то же (по 6 раз).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07209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Основная часть.</a:t>
            </a:r>
          </a:p>
          <a:p>
            <a:pPr lvl="0">
              <a:buNone/>
            </a:pPr>
            <a:r>
              <a:rPr lang="ru-RU" dirty="0"/>
              <a:t>Одновременно с ходьбой на степе обхватывать правой рукой левое плечо, левой рукой – правое плечо, затем разводить руки в стороны и снова обхватывать плечи (5 – 6 раз).</a:t>
            </a:r>
          </a:p>
          <a:p>
            <a:pPr lvl="0">
              <a:buNone/>
            </a:pPr>
            <a:r>
              <a:rPr lang="ru-RU" dirty="0"/>
              <a:t>Шаг на степ со степа; одновременно энергично разгибать вперёд согнутые в локтях руки (пальцы сжаты в кулаки). Отводить руки назад и выпрямлять в стороны из положения – руки перед грудью.</a:t>
            </a:r>
          </a:p>
          <a:p>
            <a:pPr lvl="0">
              <a:buNone/>
            </a:pPr>
            <a:r>
              <a:rPr lang="ru-RU" dirty="0"/>
              <a:t>Одновременно с ходьбой на степе делать прямыми руками круговые движения вперёд и назад попеременно и вместе (5 раз).</a:t>
            </a:r>
          </a:p>
          <a:p>
            <a:pPr lvl="0">
              <a:buNone/>
            </a:pPr>
            <a:r>
              <a:rPr lang="ru-RU" dirty="0"/>
              <a:t>Шаг со степа на степ чередовать с поворотом корпуса вправо и влево, руки на поясе (5 – 6 раз). (№ 1,2,3,4 повторить 2 раза).</a:t>
            </a:r>
          </a:p>
          <a:p>
            <a:pPr lvl="0">
              <a:buNone/>
            </a:pPr>
            <a:r>
              <a:rPr lang="ru-RU" dirty="0"/>
              <a:t>Сидя на степе, опираясь сзади руками, поднимать и опускать вытянутые ноги (5 – 6 раз).</a:t>
            </a:r>
          </a:p>
          <a:p>
            <a:pPr lvl="0">
              <a:buNone/>
            </a:pPr>
            <a:r>
              <a:rPr lang="ru-RU" dirty="0"/>
              <a:t>Сидя на степе, скрестив ноги, наклоняться к правому и левому колену, касаясь его лбом (можно помогать себе руками).</a:t>
            </a:r>
          </a:p>
          <a:p>
            <a:pPr lvl="0">
              <a:buNone/>
            </a:pPr>
            <a:r>
              <a:rPr lang="ru-RU" dirty="0"/>
              <a:t>Стоя на коленях на степе, садиться и вставать, не помогая себе руками.</a:t>
            </a:r>
          </a:p>
          <a:p>
            <a:pPr lvl="0">
              <a:buNone/>
            </a:pPr>
            <a:r>
              <a:rPr lang="ru-RU" dirty="0"/>
              <a:t>Шаг со степа вправо, влево. (№5,6,7,8 повторить 2 раза).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4294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УПРАЖНЕНИЯ НА СТЕПАХ  (КОМПЛЕКС 6)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/>
              <a:t>Подготовительная часть.</a:t>
            </a:r>
          </a:p>
          <a:p>
            <a:pPr lvl="0">
              <a:buNone/>
            </a:pPr>
            <a:r>
              <a:rPr lang="ru-RU" sz="1400" dirty="0"/>
              <a:t>Ходьба и бег змейкой вокруг степов.</a:t>
            </a:r>
          </a:p>
          <a:p>
            <a:pPr lvl="0">
              <a:buNone/>
            </a:pPr>
            <a:r>
              <a:rPr lang="ru-RU" sz="1400" dirty="0"/>
              <a:t>Ходьба с перешагиванием через степы.</a:t>
            </a:r>
          </a:p>
          <a:p>
            <a:pPr>
              <a:buNone/>
            </a:pPr>
            <a:r>
              <a:rPr lang="ru-RU" sz="1400" dirty="0"/>
              <a:t>Основная часть.</a:t>
            </a:r>
          </a:p>
          <a:p>
            <a:pPr lvl="0">
              <a:buNone/>
            </a:pPr>
            <a:r>
              <a:rPr lang="ru-RU" sz="1400" dirty="0"/>
              <a:t>И.п.: Стоя на степе, руки опущены вниз. Одновременно с ходьбой на месте раскачивать руки вперёд-назад с хлопками спереди и сзади (5 раз).</a:t>
            </a:r>
          </a:p>
          <a:p>
            <a:pPr lvl="0">
              <a:buNone/>
            </a:pPr>
            <a:r>
              <a:rPr lang="ru-RU" sz="1400" dirty="0"/>
              <a:t>И.п.: основная стойка на степе. Шаг вправо со степа, руки в стороны, вернуться в исходное положение; то же влево (по 5 раз).</a:t>
            </a:r>
          </a:p>
          <a:p>
            <a:pPr lvl="0">
              <a:buNone/>
            </a:pPr>
            <a:r>
              <a:rPr lang="ru-RU" sz="1400" dirty="0"/>
              <a:t>И.п.: стоя на степе, ноги на ширине плеч, руки опущены вниз. Повороты вправо и влево со свободными движениями рук (5 – 6 раз).</a:t>
            </a:r>
          </a:p>
          <a:p>
            <a:pPr lvl="0">
              <a:buNone/>
            </a:pPr>
            <a:r>
              <a:rPr lang="ru-RU" sz="1400" dirty="0"/>
              <a:t>И.п.: стоя на коленях на степе, садиться и вставать, не помогая себе руками (5 – 6 раз).</a:t>
            </a:r>
          </a:p>
          <a:p>
            <a:pPr lvl="0">
              <a:buNone/>
            </a:pPr>
            <a:r>
              <a:rPr lang="ru-RU" sz="1400" dirty="0"/>
              <a:t>Сидя на степе скрестив ноги, наклоняться к правому и левому колену, касаясь его лбом.</a:t>
            </a:r>
          </a:p>
          <a:p>
            <a:pPr lvl="0">
              <a:buNone/>
            </a:pPr>
            <a:r>
              <a:rPr lang="ru-RU" sz="1400" dirty="0"/>
              <a:t>И.п.: основная стойка на степе. Взмахивать прямой ногой вперёд, делать под ногой хлопок. (5 – 6 раз).</a:t>
            </a:r>
          </a:p>
          <a:p>
            <a:pPr lvl="0">
              <a:buNone/>
            </a:pPr>
            <a:r>
              <a:rPr lang="ru-RU" sz="1400" dirty="0"/>
              <a:t>Прыжки на степ и со степа чередуются с ходьбой.</a:t>
            </a:r>
          </a:p>
          <a:p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УПРАЖНЕНИЯ НА СТЕПАХ  (КОМПЛЕКС 7)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Подготовительная часть.</a:t>
            </a:r>
          </a:p>
          <a:p>
            <a:pPr lvl="0">
              <a:buNone/>
            </a:pPr>
            <a:r>
              <a:rPr lang="ru-RU" dirty="0"/>
              <a:t>Одновременно с ходьбой на степе выпрямить руки вверх, разжимая кулаки, посмотреть на них; руки к плечам, кисти сжать в кулаки.</a:t>
            </a:r>
          </a:p>
          <a:p>
            <a:pPr lvl="0">
              <a:buNone/>
            </a:pPr>
            <a:r>
              <a:rPr lang="ru-RU" dirty="0"/>
              <a:t>Шаг на степ – со степа, бодро работая руками.</a:t>
            </a:r>
          </a:p>
          <a:p>
            <a:pPr lvl="0">
              <a:buNone/>
            </a:pPr>
            <a:r>
              <a:rPr lang="ru-RU" dirty="0"/>
              <a:t>Одновременно с ходьбой на степе раскачивать руки вперёд-назад с хлопками  спереди и сзади.</a:t>
            </a:r>
          </a:p>
          <a:p>
            <a:pPr lvl="0">
              <a:buNone/>
            </a:pPr>
            <a:r>
              <a:rPr lang="ru-RU" dirty="0"/>
              <a:t>Ходьба на степе, поворачиваясь вокруг себя со свободными движениями рук. (В одну и другую сторону).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Основная часть.</a:t>
            </a:r>
          </a:p>
          <a:p>
            <a:pPr lvl="0">
              <a:buNone/>
            </a:pPr>
            <a:r>
              <a:rPr lang="ru-RU" dirty="0"/>
              <a:t>Одновременно с ходьбой на степе скрестить согнутые руки перед собой, хлопнуть одновременно левой кистью по правому плечу, а правой – по левому плечу.</a:t>
            </a:r>
          </a:p>
          <a:p>
            <a:pPr lvl="0">
              <a:buNone/>
            </a:pPr>
            <a:r>
              <a:rPr lang="ru-RU" dirty="0"/>
              <a:t>Шаг со степа в сторону, чередуются с приседанием, поднимая руки вперёд.</a:t>
            </a:r>
          </a:p>
          <a:p>
            <a:pPr lvl="0">
              <a:buNone/>
            </a:pPr>
            <a:r>
              <a:rPr lang="ru-RU" dirty="0"/>
              <a:t>Одновременно с ходьбой на степе поднять руки через стороны вверх и хлопнуть над головой.</a:t>
            </a:r>
          </a:p>
          <a:p>
            <a:pPr lvl="0">
              <a:buNone/>
            </a:pPr>
            <a:r>
              <a:rPr lang="ru-RU" dirty="0"/>
              <a:t>Шаг со степа на степ, поднимая  и опуская плечи.</a:t>
            </a:r>
          </a:p>
          <a:p>
            <a:pPr lvl="0">
              <a:buNone/>
            </a:pPr>
            <a:r>
              <a:rPr lang="ru-RU" dirty="0"/>
              <a:t>Сидя на степе, скрестив ноги, руки на поясе. Наклониться вправо, влево.</a:t>
            </a:r>
          </a:p>
          <a:p>
            <a:pPr lvl="0">
              <a:buNone/>
            </a:pPr>
            <a:r>
              <a:rPr lang="ru-RU" dirty="0"/>
              <a:t>И.п.: то же. Взмахнув руками вперёд, быстро встать, вернуться в и.п.</a:t>
            </a:r>
          </a:p>
          <a:p>
            <a:pPr lvl="0">
              <a:buNone/>
            </a:pPr>
            <a:r>
              <a:rPr lang="ru-RU" dirty="0"/>
              <a:t>Стоя на коленях на степе, руки на поясе; опуститься на пятки, руки в стороны, вернуться в и.п.</a:t>
            </a:r>
          </a:p>
          <a:p>
            <a:pPr lvl="0">
              <a:buNone/>
            </a:pPr>
            <a:r>
              <a:rPr lang="ru-RU" dirty="0" smtClean="0"/>
              <a:t>Ходьба </a:t>
            </a:r>
            <a:r>
              <a:rPr lang="ru-RU" dirty="0"/>
              <a:t>на степе, бодро работая руками.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/>
              <a:t>УПРАЖНЕНИЯ НА СТЕПАХ  (КОМПЛЕКС 8)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Подготовительная часть.</a:t>
            </a:r>
          </a:p>
          <a:p>
            <a:pPr lvl="0">
              <a:buNone/>
            </a:pPr>
            <a:r>
              <a:rPr lang="ru-RU" sz="2000" dirty="0"/>
              <a:t>Наклон головы вправо-влево.</a:t>
            </a:r>
          </a:p>
          <a:p>
            <a:pPr lvl="0">
              <a:buNone/>
            </a:pPr>
            <a:r>
              <a:rPr lang="ru-RU" sz="2000" dirty="0"/>
              <a:t>Поднимание плеч вверх-вниз.</a:t>
            </a:r>
          </a:p>
          <a:p>
            <a:pPr lvl="0">
              <a:buNone/>
            </a:pPr>
            <a:r>
              <a:rPr lang="ru-RU" sz="2000" dirty="0"/>
              <a:t>Ходьба обычная на месте, на степе.</a:t>
            </a:r>
          </a:p>
          <a:p>
            <a:pPr lvl="0">
              <a:buNone/>
            </a:pPr>
            <a:r>
              <a:rPr lang="ru-RU" sz="2000" dirty="0"/>
              <a:t>Приставной шаг вперёд со степа на пол и обратно на степ.</a:t>
            </a:r>
          </a:p>
          <a:p>
            <a:pPr lvl="0">
              <a:buNone/>
            </a:pPr>
            <a:r>
              <a:rPr lang="ru-RU" sz="2000" dirty="0"/>
              <a:t>Приставной шаг назад.</a:t>
            </a:r>
          </a:p>
          <a:p>
            <a:pPr lvl="0">
              <a:buNone/>
            </a:pPr>
            <a:r>
              <a:rPr lang="ru-RU" sz="2000" dirty="0"/>
              <a:t>Приставной шаг вправо (влево) со степа, вернуться в и.п.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Основная часть.</a:t>
            </a:r>
          </a:p>
          <a:p>
            <a:pPr lvl="0">
              <a:buNone/>
            </a:pPr>
            <a:r>
              <a:rPr lang="ru-RU" sz="1600" dirty="0"/>
              <a:t>Правую ногу в сторону, за степ; правую руку в сторону. Левую ногу в сторону, левую руку в сторону. Вернуться в и.п.</a:t>
            </a:r>
          </a:p>
          <a:p>
            <a:pPr lvl="0">
              <a:buNone/>
            </a:pPr>
            <a:r>
              <a:rPr lang="ru-RU" sz="1600" dirty="0"/>
              <a:t>Правую (левую) ногу вперёд перед степом поставить на носок, правую (левую) руку резко вытянуть вперёд. Вернуться в и.п.</a:t>
            </a:r>
          </a:p>
          <a:p>
            <a:pPr lvl="0">
              <a:buNone/>
            </a:pPr>
            <a:r>
              <a:rPr lang="ru-RU" sz="1600" dirty="0"/>
              <a:t>То же вправо-влево от степа. Назад от степа.</a:t>
            </a:r>
          </a:p>
          <a:p>
            <a:pPr lvl="0">
              <a:buNone/>
            </a:pPr>
            <a:r>
              <a:rPr lang="ru-RU" sz="1600" dirty="0"/>
              <a:t>Правую (левую) ногу поставить резко вперёд; вправо (влево); назад и вернуться в и.п.</a:t>
            </a:r>
          </a:p>
          <a:p>
            <a:pPr lvl="0">
              <a:buNone/>
            </a:pPr>
            <a:r>
              <a:rPr lang="ru-RU" sz="1600" dirty="0"/>
              <a:t>Нарисовать правой (левой) ногой полукруг вокруг степа; вернуться в и.п.</a:t>
            </a:r>
          </a:p>
          <a:p>
            <a:pPr lvl="0">
              <a:buNone/>
            </a:pPr>
            <a:r>
              <a:rPr lang="ru-RU" sz="1600" dirty="0"/>
              <a:t>Приставной шаг на степе в полуприседанием.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2457</Words>
  <Application>Microsoft Office PowerPoint</Application>
  <PresentationFormat>Экран (4:3)</PresentationFormat>
  <Paragraphs>305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Картотека упражнений на развитие координационных способностей</vt:lpstr>
      <vt:lpstr>УПРАЖНЕНИЯ НА СТЕПАХ  (КОМПЛЕКС 1)</vt:lpstr>
      <vt:lpstr>УПРАЖНЕНИЯ НА СТЕПАХ  (КОМПЛЕКС 2)</vt:lpstr>
      <vt:lpstr>УПРАЖНЕНИЯ НА СТЕПАХ  (КОМПЛЕКС 3)</vt:lpstr>
      <vt:lpstr>УПРАЖНЕНИЯ НА СТЕПАХ  (КОМПЛЕКС 4)</vt:lpstr>
      <vt:lpstr>УПРАЖНЕНИЯ НА СТЕПАХ  (КОМПЛЕКС 5)</vt:lpstr>
      <vt:lpstr>УПРАЖНЕНИЯ НА СТЕПАХ  (КОМПЛЕКС 6)</vt:lpstr>
      <vt:lpstr>УПРАЖНЕНИЯ НА СТЕПАХ  (КОМПЛЕКС 7)</vt:lpstr>
      <vt:lpstr>УПРАЖНЕНИЯ НА СТЕПАХ  (КОМПЛЕКС 8)</vt:lpstr>
      <vt:lpstr>Упражнения с мячами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упражнений на развитие координационных способностей</dc:title>
  <dc:creator>Наталья</dc:creator>
  <cp:lastModifiedBy>dns</cp:lastModifiedBy>
  <cp:revision>18</cp:revision>
  <dcterms:created xsi:type="dcterms:W3CDTF">2020-11-15T19:48:54Z</dcterms:created>
  <dcterms:modified xsi:type="dcterms:W3CDTF">2020-11-16T09:34:51Z</dcterms:modified>
</cp:coreProperties>
</file>